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1085" r:id="rId2"/>
    <p:sldId id="1083" r:id="rId3"/>
    <p:sldId id="1081" r:id="rId4"/>
    <p:sldId id="1066" r:id="rId5"/>
    <p:sldId id="1080" r:id="rId6"/>
  </p:sldIdLst>
  <p:sldSz cx="12192000" cy="6858000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9CA"/>
    <a:srgbClr val="203864"/>
    <a:srgbClr val="0000FF"/>
    <a:srgbClr val="00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1"/>
    <p:restoredTop sz="94249" autoAdjust="0"/>
  </p:normalViewPr>
  <p:slideViewPr>
    <p:cSldViewPr snapToGrid="0" snapToObjects="1">
      <p:cViewPr>
        <p:scale>
          <a:sx n="80" d="100"/>
          <a:sy n="80" d="100"/>
        </p:scale>
        <p:origin x="552" y="-24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effectLst/>
              </a:rPr>
              <a:t>RANKING DA CONSULTA POR ÁREA DE RESULTADO</a:t>
            </a:r>
          </a:p>
        </c:rich>
      </c:tx>
      <c:layout>
        <c:manualLayout>
          <c:xMode val="edge"/>
          <c:yMode val="edge"/>
          <c:x val="1.9021236340580967E-2"/>
          <c:y val="2.49202655691967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0" normalizeH="0" baseline="0">
              <a:solidFill>
                <a:schemeClr val="accent6">
                  <a:lumMod val="75000"/>
                </a:schemeClr>
              </a:solidFill>
              <a:effectLst/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270FD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7BF-438C-8B65-81A6DF83F4C3}"/>
              </c:ext>
            </c:extLst>
          </c:dPt>
          <c:dPt>
            <c:idx val="1"/>
            <c:invertIfNegative val="0"/>
            <c:bubble3D val="0"/>
            <c:spPr>
              <a:solidFill>
                <a:srgbClr val="FBFF6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7BF-438C-8B65-81A6DF83F4C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7BF-438C-8B65-81A6DF83F4C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7BF-438C-8B65-81A6DF83F4C3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7BF-438C-8B65-81A6DF83F4C3}"/>
              </c:ext>
            </c:extLst>
          </c:dPt>
          <c:dPt>
            <c:idx val="5"/>
            <c:invertIfNegative val="0"/>
            <c:bubble3D val="0"/>
            <c:spPr>
              <a:solidFill>
                <a:srgbClr val="66FF3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7BF-438C-8B65-81A6DF83F4C3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7BF-438C-8B65-81A6DF83F4C3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7BF-438C-8B65-81A6DF83F4C3}"/>
              </c:ext>
            </c:extLst>
          </c:dPt>
          <c:dPt>
            <c:idx val="8"/>
            <c:invertIfNegative val="0"/>
            <c:bubble3D val="0"/>
            <c:spPr>
              <a:solidFill>
                <a:srgbClr val="00666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7BF-438C-8B65-81A6DF83F4C3}"/>
              </c:ext>
            </c:extLst>
          </c:dPt>
          <c:dPt>
            <c:idx val="9"/>
            <c:invertIfNegative val="0"/>
            <c:bubble3D val="0"/>
            <c:spPr>
              <a:solidFill>
                <a:srgbClr val="6633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7BF-438C-8B65-81A6DF83F4C3}"/>
              </c:ext>
            </c:extLst>
          </c:dPt>
          <c:dLbls>
            <c:dLbl>
              <c:idx val="0"/>
              <c:layout>
                <c:manualLayout>
                  <c:x val="7.7576827836709416E-3"/>
                  <c:y val="-0.37040843050401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BF-438C-8B65-81A6DF83F4C3}"/>
                </c:ext>
              </c:extLst>
            </c:dLbl>
            <c:dLbl>
              <c:idx val="1"/>
              <c:layout>
                <c:manualLayout>
                  <c:x val="7.7095917629275337E-3"/>
                  <c:y val="-0.322767102599328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073559371149789E-2"/>
                      <c:h val="3.75065540888257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7BF-438C-8B65-81A6DF83F4C3}"/>
                </c:ext>
              </c:extLst>
            </c:dLbl>
            <c:dLbl>
              <c:idx val="2"/>
              <c:layout>
                <c:manualLayout>
                  <c:x val="9.7057227342255935E-3"/>
                  <c:y val="-0.25416671085490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BF-438C-8B65-81A6DF83F4C3}"/>
                </c:ext>
              </c:extLst>
            </c:dLbl>
            <c:dLbl>
              <c:idx val="3"/>
              <c:layout>
                <c:manualLayout>
                  <c:x val="9.7057227342255518E-3"/>
                  <c:y val="-0.248754296219829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1.231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BF-438C-8B65-81A6DF83F4C3}"/>
                </c:ext>
              </c:extLst>
            </c:dLbl>
            <c:dLbl>
              <c:idx val="4"/>
              <c:layout>
                <c:manualLayout>
                  <c:x val="7.8296425095627318E-3"/>
                  <c:y val="-0.2354097489610971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1.167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BF-438C-8B65-81A6DF83F4C3}"/>
                </c:ext>
              </c:extLst>
            </c:dLbl>
            <c:dLbl>
              <c:idx val="5"/>
              <c:layout>
                <c:manualLayout>
                  <c:x val="8.583009566134928E-3"/>
                  <c:y val="-0.2323071057736916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1.132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BF-438C-8B65-81A6DF83F4C3}"/>
                </c:ext>
              </c:extLst>
            </c:dLbl>
            <c:dLbl>
              <c:idx val="6"/>
              <c:layout>
                <c:manualLayout>
                  <c:x val="9.3217017891716169E-3"/>
                  <c:y val="-0.21439676049611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BF-438C-8B65-81A6DF83F4C3}"/>
                </c:ext>
              </c:extLst>
            </c:dLbl>
            <c:dLbl>
              <c:idx val="7"/>
              <c:layout>
                <c:manualLayout>
                  <c:x val="7.4602963980443457E-3"/>
                  <c:y val="-0.21413252983245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BF-438C-8B65-81A6DF83F4C3}"/>
                </c:ext>
              </c:extLst>
            </c:dLbl>
            <c:dLbl>
              <c:idx val="8"/>
              <c:layout>
                <c:manualLayout>
                  <c:x val="9.7057227342255935E-3"/>
                  <c:y val="-0.2118496810728723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1.054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7BF-438C-8B65-81A6DF83F4C3}"/>
                </c:ext>
              </c:extLst>
            </c:dLbl>
            <c:dLbl>
              <c:idx val="9"/>
              <c:layout>
                <c:manualLayout>
                  <c:x val="7.829642509562567E-3"/>
                  <c:y val="-0.21333965809271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BF-438C-8B65-81A6DF83F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Plan2!$A$1:$A$10</c:f>
              <c:strCache>
                <c:ptCount val="10"/>
                <c:pt idx="0">
                  <c:v>Educação Transformadora</c:v>
                </c:pt>
                <c:pt idx="1">
                  <c:v>Saúde Integral</c:v>
                </c:pt>
                <c:pt idx="2">
                  <c:v>Infraestrutura e Logística de Integração</c:v>
                </c:pt>
                <c:pt idx="3">
                  <c:v>Meio Ambiente e Sustentabilidade</c:v>
                </c:pt>
                <c:pt idx="4">
                  <c:v>Bem-Estar e Inclusão Social</c:v>
                </c:pt>
                <c:pt idx="5">
                  <c:v>Identidade Amazonense</c:v>
                </c:pt>
                <c:pt idx="6">
                  <c:v>Amazonas Pela Paz</c:v>
                </c:pt>
                <c:pt idx="7">
                  <c:v>Desenvolvimento Econômico Integrado</c:v>
                </c:pt>
                <c:pt idx="8">
                  <c:v>Desenvolvimento Regional e Crescimento Sustentável do Setor Primário</c:v>
                </c:pt>
                <c:pt idx="9">
                  <c:v>Inovação, Ciência e Tecnologia</c:v>
                </c:pt>
              </c:strCache>
            </c:strRef>
          </c:cat>
          <c:val>
            <c:numRef>
              <c:f>Plan2!$B$1:$B$10</c:f>
              <c:numCache>
                <c:formatCode>#,##0</c:formatCode>
                <c:ptCount val="10"/>
                <c:pt idx="0">
                  <c:v>1958</c:v>
                </c:pt>
                <c:pt idx="1">
                  <c:v>1672</c:v>
                </c:pt>
                <c:pt idx="2">
                  <c:v>1265</c:v>
                </c:pt>
                <c:pt idx="3">
                  <c:v>1230</c:v>
                </c:pt>
                <c:pt idx="4">
                  <c:v>1164</c:v>
                </c:pt>
                <c:pt idx="5">
                  <c:v>1135</c:v>
                </c:pt>
                <c:pt idx="6">
                  <c:v>1070</c:v>
                </c:pt>
                <c:pt idx="7">
                  <c:v>1059</c:v>
                </c:pt>
                <c:pt idx="8">
                  <c:v>1053</c:v>
                </c:pt>
                <c:pt idx="9">
                  <c:v>1042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7BF-438C-8B65-81A6DF83F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421296"/>
        <c:axId val="128425776"/>
        <c:axId val="0"/>
      </c:bar3DChart>
      <c:catAx>
        <c:axId val="12842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1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425776"/>
        <c:crosses val="autoZero"/>
        <c:auto val="1"/>
        <c:lblAlgn val="ctr"/>
        <c:lblOffset val="100"/>
        <c:noMultiLvlLbl val="0"/>
      </c:catAx>
      <c:valAx>
        <c:axId val="12842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42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CB4D38-ECEC-45D8-B59D-D2AC362B3B8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5147EC-D9CB-4A19-B7CB-FAB74680F2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47EC-D9CB-4A19-B7CB-FAB74680F24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46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893A7-1D33-7147-9BD5-E20F97727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38F702-1BD8-A94B-A154-5056CF7A5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686434-D07C-7947-906C-FCCE38A5E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D20E-2CDD-274B-9786-8C72166F0034}" type="datetimeFigureOut">
              <a:rPr lang="pt-BR" smtClean="0"/>
              <a:t>09/07/2019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A4501B-1B15-DF4E-B912-2338DD47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9A26AB-3CE7-6F44-B8E0-304B55BA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EEFA-8099-A946-A51F-7F342F874DE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774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73011-D67A-5A4D-A826-8F70A1FB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C9B79E-205E-9F44-B88E-3372D576D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FCEA6E-0820-AD4A-8C2C-D94EB1F6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D20E-2CDD-274B-9786-8C72166F0034}" type="datetimeFigureOut">
              <a:rPr lang="pt-BR" smtClean="0"/>
              <a:t>09/07/2019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85833F-9348-3A4F-9715-F606092B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7A4C39-CE9F-0440-8913-2BDD505D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EEFA-8099-A946-A51F-7F342F874DE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802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08D112-6B03-6C45-ADC1-2EC4BDDA3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E54F5E4-FC69-A244-BB4C-464A1C658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6FEE64-A263-1C4C-9012-DFBE77A3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D20E-2CDD-274B-9786-8C72166F0034}" type="datetimeFigureOut">
              <a:rPr lang="pt-BR" smtClean="0"/>
              <a:t>09/07/2019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1482A6-5C23-8F46-9E84-2AA1419D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EA07A3-19DE-8040-B2C7-53E7DE31A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EEFA-8099-A946-A51F-7F342F874DE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468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91F96-914B-5742-9BAC-1823BA4F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417D6F-141F-F841-BAC5-9E049C85B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9FAF61-712C-8249-8395-1B23A1CB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D20E-2CDD-274B-9786-8C72166F0034}" type="datetimeFigureOut">
              <a:rPr lang="pt-BR" smtClean="0"/>
              <a:t>09/07/2019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E5C4F0-7EC8-AE4B-8FED-63F101A4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F2AC3B-702E-7544-AF1D-ADE63D6F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EEFA-8099-A946-A51F-7F342F874DE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294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0BDBD-730E-5749-AF62-CCF98063E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E17AA4-FDC9-7D45-BF7E-247314E97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E3FDC6-6D2E-6F4E-AFD3-B787F50C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D20E-2CDD-274B-9786-8C72166F0034}" type="datetimeFigureOut">
              <a:rPr lang="pt-BR" smtClean="0"/>
              <a:t>09/07/2019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83DFDF-795E-054A-95B9-4BB6492DA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BE61BC-4B2A-A94B-9A8E-03A00AF3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EEFA-8099-A946-A51F-7F342F874DE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608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829CD-6FDE-2145-9A71-455F9EBB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B19DAC-17DA-234F-8827-EE874030B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0FAC3A-815E-E44D-83FA-33402BE0A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9B0C3D-D641-C549-B55E-F348B057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D20E-2CDD-274B-9786-8C72166F0034}" type="datetimeFigureOut">
              <a:rPr lang="pt-BR" smtClean="0"/>
              <a:t>09/07/2019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5E8895-B277-B54B-89C4-3677936B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F52E4B-0AED-E141-A4E6-62F70C8DB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EEFA-8099-A946-A51F-7F342F874DE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601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897FB-2097-E740-9304-ED349AD7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F5A39B-E3AC-D44A-89F4-B6703DBCE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FF2BF1-D2BC-524E-84A3-3B8961CE9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E655286-1EC5-2B49-89E2-A808FCF93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FCB8192-DEB0-434C-9584-C223E36E6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42A0480-1196-E54C-BA76-A498A730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D20E-2CDD-274B-9786-8C72166F0034}" type="datetimeFigureOut">
              <a:rPr lang="pt-BR" smtClean="0"/>
              <a:t>09/07/2019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3587BE4-5D6B-1B4F-9924-FF501A44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9CCB2CB-570B-1B45-ADE6-D58C96D1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EEFA-8099-A946-A51F-7F342F874DE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723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D2354-FE25-184C-ADBC-5FA6AECCE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783DD1D-95EF-DC47-8279-FC0B387A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D20E-2CDD-274B-9786-8C72166F0034}" type="datetimeFigureOut">
              <a:rPr lang="pt-BR" smtClean="0"/>
              <a:t>09/07/2019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AB2A2A-FF14-3344-8986-14F8AA550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0D93339-5D73-124E-85BA-19969627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EEFA-8099-A946-A51F-7F342F874DE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198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AE892DD-7671-B249-AC02-C6638EE27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D20E-2CDD-274B-9786-8C72166F0034}" type="datetimeFigureOut">
              <a:rPr lang="pt-BR" smtClean="0"/>
              <a:t>09/07/2019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FADF2A-9646-D547-8EDB-2069FF50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8838559-F1A4-D443-A769-A8BFF31F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EEFA-8099-A946-A51F-7F342F874DE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030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C0CBF-2E86-6941-9A8D-BF15B8019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5ADC1A-4C9A-064A-B813-AA955CE04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E66D7F-3E71-6643-987F-EBE0043BD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15055C-8A39-AA4F-B717-F89C52CF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D20E-2CDD-274B-9786-8C72166F0034}" type="datetimeFigureOut">
              <a:rPr lang="pt-BR" smtClean="0"/>
              <a:t>09/07/2019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C7AF6A-A265-C844-91FC-E099B2C33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91BE90-FF83-B743-AA2F-D98ADB88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EEFA-8099-A946-A51F-7F342F874DE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533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47B86-A6FF-0A4D-BFD8-76636DEF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32952DB-FE02-8940-B82E-0287D78BFA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57A7650-C7CB-C24C-AD82-73EC7491B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7EAE3A-98BF-0048-96CE-7A3AC35D3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D20E-2CDD-274B-9786-8C72166F0034}" type="datetimeFigureOut">
              <a:rPr lang="pt-BR" smtClean="0"/>
              <a:t>09/07/2019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D38DFA-D9FD-E640-B6C0-D57D27A84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FE4651-667F-6640-A6FD-462CD876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EEFA-8099-A946-A51F-7F342F874DE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237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D927379-991B-AC4A-9E6B-E36BAC19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046E1B-C6E2-3642-ACD6-275EA97C9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1A7EFE-D9CE-904A-A514-4B0E6D53B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DD20E-2CDD-274B-9786-8C72166F0034}" type="datetimeFigureOut">
              <a:rPr lang="pt-BR" smtClean="0"/>
              <a:t>09/07/2019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14FFEF-9BF1-444F-8501-85B6185F3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B798CA-47F4-1E40-8E18-512A4C9EA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BEEFA-8099-A946-A51F-7F342F874DE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650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D645295-4DEE-B140-89E5-9042E6D10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" y="927100"/>
            <a:ext cx="1218253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9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95416"/>
            <a:ext cx="12191999" cy="626899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66919" y="26084"/>
            <a:ext cx="502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www.consultasociedade.am.gov.br</a:t>
            </a:r>
          </a:p>
        </p:txBody>
      </p:sp>
    </p:spTree>
    <p:extLst>
      <p:ext uri="{BB962C8B-B14F-4D97-AF65-F5344CB8AC3E}">
        <p14:creationId xmlns:p14="http://schemas.microsoft.com/office/powerpoint/2010/main" val="337427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523862"/>
              </p:ext>
            </p:extLst>
          </p:nvPr>
        </p:nvGraphicFramePr>
        <p:xfrm>
          <a:off x="970273" y="2256117"/>
          <a:ext cx="10652975" cy="3656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4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4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3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MUNICÍPIO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Nº DE DEMANDAS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PERCENTUAL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Manaus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2.653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20,97%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2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Estado do Amazonas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2.513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19,87%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Manicoré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2.223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17,57%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2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Tefé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809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6,40%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2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São Gabriel da Cachoeira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520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4,11%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2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Itacoatiara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319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2,52%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2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Tabatinga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282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2,23%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2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Boa Vista do Ramos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211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1,67%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2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Novo Aripuanã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155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1,23%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2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Atalaia do Norte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148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1,17%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D848FA2C-B1E4-714E-A932-4BEF52C7B7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148" y="5891753"/>
            <a:ext cx="3152140" cy="969108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432BE66D-4053-6846-B521-F679C3FD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05041" cy="6445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CONSULTA À SOCIEDADE</a:t>
            </a:r>
          </a:p>
        </p:txBody>
      </p:sp>
      <p:sp>
        <p:nvSpPr>
          <p:cNvPr id="7" name="Retângulo 6"/>
          <p:cNvSpPr/>
          <p:nvPr/>
        </p:nvSpPr>
        <p:spPr>
          <a:xfrm>
            <a:off x="838200" y="1875090"/>
            <a:ext cx="3337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RANKING POR MUNICÍPIO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4FA4B81-5E6F-9549-9576-47B02F70634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799" y="386222"/>
            <a:ext cx="1683385" cy="602329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3497343" y="1130864"/>
            <a:ext cx="5071621" cy="6230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TOTAL DE DEMANDAS 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12.650</a:t>
            </a:r>
          </a:p>
        </p:txBody>
      </p:sp>
    </p:spTree>
    <p:extLst>
      <p:ext uri="{BB962C8B-B14F-4D97-AF65-F5344CB8AC3E}">
        <p14:creationId xmlns:p14="http://schemas.microsoft.com/office/powerpoint/2010/main" val="98446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848FA2C-B1E4-714E-A932-4BEF52C7B70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26" y="5938887"/>
            <a:ext cx="3052861" cy="92197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4FA4B81-5E6F-9549-9576-47B02F70634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799" y="148590"/>
            <a:ext cx="1683385" cy="602329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432BE66D-4053-6846-B521-F679C3FDE0D6}"/>
              </a:ext>
            </a:extLst>
          </p:cNvPr>
          <p:cNvSpPr/>
          <p:nvPr/>
        </p:nvSpPr>
        <p:spPr>
          <a:xfrm>
            <a:off x="0" y="148591"/>
            <a:ext cx="10096500" cy="651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CONSULTA À SOCIEDADE</a:t>
            </a:r>
          </a:p>
        </p:txBody>
      </p:sp>
      <p:graphicFrame>
        <p:nvGraphicFramePr>
          <p:cNvPr id="31" name="Gráfico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930053"/>
              </p:ext>
            </p:extLst>
          </p:nvPr>
        </p:nvGraphicFramePr>
        <p:xfrm>
          <a:off x="153824" y="871662"/>
          <a:ext cx="11311883" cy="5563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8151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32BE66D-4053-6846-B521-F679C3FDE0D6}"/>
              </a:ext>
            </a:extLst>
          </p:cNvPr>
          <p:cNvSpPr/>
          <p:nvPr/>
        </p:nvSpPr>
        <p:spPr>
          <a:xfrm>
            <a:off x="0" y="148591"/>
            <a:ext cx="10096500" cy="651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CONSULTA À SOCIEDADE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4FA4B81-5E6F-9549-9576-47B02F7063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799" y="148590"/>
            <a:ext cx="1683385" cy="602329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73132" y="874971"/>
            <a:ext cx="1030605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RANKING DAS SUGESTÕES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809700"/>
              </p:ext>
            </p:extLst>
          </p:nvPr>
        </p:nvGraphicFramePr>
        <p:xfrm>
          <a:off x="739120" y="1299704"/>
          <a:ext cx="10521476" cy="4999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3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6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POSIÇÃO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6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#1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 dirty="0">
                          <a:effectLst/>
                        </a:rPr>
                        <a:t>Sugestões opcionais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519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6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#2</a:t>
                      </a:r>
                      <a:endParaRPr lang="pt-BR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 dirty="0">
                          <a:effectLst/>
                        </a:rPr>
                        <a:t>Oferta de cursos de graduação, mestrado e doutorado, conforme potenciais e necessidades socioeconômicos do Estado.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333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6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#3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 dirty="0">
                          <a:effectLst/>
                        </a:rPr>
                        <a:t>Ampliação do sistema de educação em tempo integral, com projetos esportivos e socioculturais de contraturno que reforcem as atividades pedagógicas.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321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#4</a:t>
                      </a:r>
                      <a:endParaRPr lang="pt-BR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 dirty="0">
                          <a:effectLst/>
                        </a:rPr>
                        <a:t>Realização de mutirões de atendimento, consultas, exames e cirurgias de média e alta complexidade na capital e interior.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307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6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#5</a:t>
                      </a:r>
                      <a:endParaRPr lang="pt-BR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 dirty="0">
                          <a:effectLst/>
                        </a:rPr>
                        <a:t>Construção, reforma e aparelhamento de escolas e quadra poliesportivas que atendam as modalidades de ensino.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292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6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#6</a:t>
                      </a:r>
                      <a:endParaRPr lang="pt-BR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>
                          <a:effectLst/>
                        </a:rPr>
                        <a:t>Apoio à implantação de aterros sanitários e/ou usinas de reciclagem e compostagem nos municípios do Amazonas.</a:t>
                      </a:r>
                      <a:endParaRPr lang="pt-BR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290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6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#7</a:t>
                      </a:r>
                      <a:endParaRPr lang="pt-BR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 dirty="0">
                          <a:effectLst/>
                        </a:rPr>
                        <a:t>Uso de tecnologia no manejo da biodiversidade pelas comunidades locais do interior do Estado.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275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6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#8</a:t>
                      </a:r>
                      <a:endParaRPr lang="pt-BR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 dirty="0">
                          <a:effectLst/>
                        </a:rPr>
                        <a:t>Investimento em pesquisas voltadas ao desenvolvimento de tecnologias para bioindústria e outras potenciais atividades econômicas.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264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6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#9</a:t>
                      </a:r>
                      <a:endParaRPr lang="pt-BR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>
                          <a:effectLst/>
                        </a:rPr>
                        <a:t>Construção, reforma e equipamento de hospitais, maternidade, postos e laboratórios de saúde.</a:t>
                      </a:r>
                      <a:endParaRPr lang="pt-BR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252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06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#10</a:t>
                      </a:r>
                      <a:endParaRPr lang="pt-BR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 dirty="0">
                          <a:effectLst/>
                        </a:rPr>
                        <a:t>Ampliação do programa Saúde da Mulher, com orientação e prevenção da gravidez na adolescência e acompanhamento das vítimas de estupro e abusos sexuais.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238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5" name="Imagem 14">
            <a:extLst>
              <a:ext uri="{FF2B5EF4-FFF2-40B4-BE49-F238E27FC236}">
                <a16:creationId xmlns:a16="http://schemas.microsoft.com/office/drawing/2014/main" id="{D848FA2C-B1E4-714E-A932-4BEF52C7B70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68" y="6099142"/>
            <a:ext cx="2968020" cy="76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041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Widescreen</PresentationFormat>
  <Paragraphs>86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CONSULTA À SOCIEDADE</vt:lpstr>
      <vt:lpstr>Apresentação do PowerPoint</vt:lpstr>
      <vt:lpstr>RANKING DAS SUGESTÕES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EQUIPE DEPLAN</dc:creator>
  <cp:lastModifiedBy>Ícaro Jucá</cp:lastModifiedBy>
  <cp:revision>67</cp:revision>
  <cp:lastPrinted>2019-07-09T18:24:55Z</cp:lastPrinted>
  <dcterms:created xsi:type="dcterms:W3CDTF">2019-06-12T18:55:53Z</dcterms:created>
  <dcterms:modified xsi:type="dcterms:W3CDTF">2019-07-10T04:12:49Z</dcterms:modified>
</cp:coreProperties>
</file>